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0" r:id="rId1"/>
  </p:sldMasterIdLst>
  <p:sldIdLst>
    <p:sldId id="256" r:id="rId2"/>
    <p:sldId id="272" r:id="rId3"/>
    <p:sldId id="262" r:id="rId4"/>
    <p:sldId id="273" r:id="rId5"/>
    <p:sldId id="274" r:id="rId6"/>
    <p:sldId id="275"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7" d="100"/>
          <a:sy n="87" d="100"/>
        </p:scale>
        <p:origin x="533"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05/8/layout/process1" loCatId="process" qsTypeId="urn:microsoft.com/office/officeart/2005/8/quickstyle/simple1" qsCatId="simple" csTypeId="urn:microsoft.com/office/officeart/2005/8/colors/colorful5" csCatId="colorful" phldr="1"/>
      <dgm:spPr/>
      <dgm:t>
        <a:bodyPr/>
        <a:lstStyle/>
        <a:p>
          <a:endParaRPr lang="en-US"/>
        </a:p>
      </dgm:t>
    </dgm:pt>
    <dgm:pt modelId="{40FC4FFE-8987-4A26-B7F4-8A516F18ADAE}">
      <dgm:prSet/>
      <dgm:spPr/>
      <dgm:t>
        <a:bodyPr/>
        <a:lstStyle/>
        <a:p>
          <a:r>
            <a:rPr lang="en-US" b="1" dirty="0">
              <a:solidFill>
                <a:schemeClr val="bg1"/>
              </a:solidFill>
              <a:latin typeface="+mn-lt"/>
            </a:rPr>
            <a:t>Studying Chinook Wind Events in Boulder, CO and trying to understand why wind speeds in these events have weakened over the years. Is this perhaps due to some changes in climate, or is this due to  newer/updated wind instruments?</a:t>
          </a:r>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lnSpc>
              <a:spcPct val="100000"/>
            </a:lnSpc>
            <a:defRPr cap="all"/>
          </a:pPr>
          <a:r>
            <a:rPr lang="en-US" dirty="0">
              <a:latin typeface="+mj-lt"/>
            </a:rPr>
            <a:t> </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lnSpc>
              <a:spcPct val="100000"/>
            </a:lnSpc>
            <a:defRPr cap="all"/>
          </a:pPr>
          <a:endParaRPr lang="en-US" dirty="0"/>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17F9CF03-5EF1-4738-AFCD-B6301AA3036F}" type="pres">
      <dgm:prSet presAssocID="{01A66772-F185-4D58-B8BB-E9370D7A7A2B}" presName="Name0" presStyleCnt="0">
        <dgm:presLayoutVars>
          <dgm:dir/>
          <dgm:resizeHandles val="exact"/>
        </dgm:presLayoutVars>
      </dgm:prSet>
      <dgm:spPr/>
    </dgm:pt>
    <dgm:pt modelId="{4854C8A6-C190-4146-85E8-4E9C3C44FA46}" type="pres">
      <dgm:prSet presAssocID="{40FC4FFE-8987-4A26-B7F4-8A516F18ADAE}" presName="node" presStyleLbl="node1" presStyleIdx="0" presStyleCnt="3">
        <dgm:presLayoutVars>
          <dgm:bulletEnabled val="1"/>
        </dgm:presLayoutVars>
      </dgm:prSet>
      <dgm:spPr/>
    </dgm:pt>
    <dgm:pt modelId="{482AAD0B-3364-4812-8B19-B52E71457BEE}" type="pres">
      <dgm:prSet presAssocID="{5B62599A-5C9B-48E7-896E-EA782AC60C8B}" presName="sibTrans" presStyleLbl="sibTrans2D1" presStyleIdx="0" presStyleCnt="2"/>
      <dgm:spPr/>
    </dgm:pt>
    <dgm:pt modelId="{83C75586-A261-4CFC-8AE7-F054137C9B4B}" type="pres">
      <dgm:prSet presAssocID="{5B62599A-5C9B-48E7-896E-EA782AC60C8B}" presName="connectorText" presStyleLbl="sibTrans2D1" presStyleIdx="0" presStyleCnt="2"/>
      <dgm:spPr/>
    </dgm:pt>
    <dgm:pt modelId="{2705BCF9-8A0A-47D4-BC9D-AFF36FC3F516}" type="pres">
      <dgm:prSet presAssocID="{49225C73-1633-42F1-AB3B-7CB183E5F8B8}" presName="node" presStyleLbl="node1" presStyleIdx="1" presStyleCnt="3">
        <dgm:presLayoutVars>
          <dgm:bulletEnabled val="1"/>
        </dgm:presLayoutVars>
      </dgm:prSet>
      <dgm:spPr/>
    </dgm:pt>
    <dgm:pt modelId="{A434D7FC-6E63-4CC1-A9D5-CE57DE0118DC}" type="pres">
      <dgm:prSet presAssocID="{9646853A-8964-4519-A5B1-0B7D18B2983D}" presName="sibTrans" presStyleLbl="sibTrans2D1" presStyleIdx="1" presStyleCnt="2"/>
      <dgm:spPr/>
    </dgm:pt>
    <dgm:pt modelId="{D13CA3BF-4441-4810-9196-6C9077DF407D}" type="pres">
      <dgm:prSet presAssocID="{9646853A-8964-4519-A5B1-0B7D18B2983D}" presName="connectorText" presStyleLbl="sibTrans2D1" presStyleIdx="1" presStyleCnt="2"/>
      <dgm:spPr/>
    </dgm:pt>
    <dgm:pt modelId="{F8F29ADC-74DD-451F-A188-ADEA07D1027F}" type="pres">
      <dgm:prSet presAssocID="{1C383F32-22E8-4F62-A3E0-BDC3D5F48992}" presName="node" presStyleLbl="node1" presStyleIdx="2" presStyleCnt="3" custLinFactNeighborX="86251" custLinFactNeighborY="937">
        <dgm:presLayoutVars>
          <dgm:bulletEnabled val="1"/>
        </dgm:presLayoutVars>
      </dgm:prSet>
      <dgm:spPr/>
    </dgm:pt>
  </dgm:ptLst>
  <dgm:cxnLst>
    <dgm:cxn modelId="{A9154303-8225-4248-91DC-1B0156A35F07}" srcId="{01A66772-F185-4D58-B8BB-E9370D7A7A2B}" destId="{49225C73-1633-42F1-AB3B-7CB183E5F8B8}" srcOrd="1" destOrd="0" parTransId="{1A0E2090-1D4F-438A-8766-B6030CE01ADD}" sibTransId="{9646853A-8964-4519-A5B1-0B7D18B2983D}"/>
    <dgm:cxn modelId="{98482A5F-7470-4110-869A-386020909E0C}" type="presOf" srcId="{1C383F32-22E8-4F62-A3E0-BDC3D5F48992}" destId="{F8F29ADC-74DD-451F-A188-ADEA07D1027F}" srcOrd="0" destOrd="0" presId="urn:microsoft.com/office/officeart/2005/8/layout/process1"/>
    <dgm:cxn modelId="{C2877765-7F3E-4F93-8F14-4DCDD7BBA9F7}" type="presOf" srcId="{5B62599A-5C9B-48E7-896E-EA782AC60C8B}" destId="{83C75586-A261-4CFC-8AE7-F054137C9B4B}" srcOrd="1" destOrd="0" presId="urn:microsoft.com/office/officeart/2005/8/layout/process1"/>
    <dgm:cxn modelId="{C7AD8469-3C68-4AF9-AB82-79B0043AA120}" srcId="{01A66772-F185-4D58-B8BB-E9370D7A7A2B}" destId="{40FC4FFE-8987-4A26-B7F4-8A516F18ADAE}" srcOrd="0" destOrd="0" parTransId="{CAD7EF86-FB23-41F6-BF42-040B36DEFDB1}" sibTransId="{5B62599A-5C9B-48E7-896E-EA782AC60C8B}"/>
    <dgm:cxn modelId="{C4CCE57E-E871-46D6-BAD5-880252C95D22}" srcId="{01A66772-F185-4D58-B8BB-E9370D7A7A2B}" destId="{1C383F32-22E8-4F62-A3E0-BDC3D5F48992}" srcOrd="2" destOrd="0" parTransId="{A7920A2F-3244-4159-AF04-6A1D38B7B317}" sibTransId="{8500F72A-2C6D-4FDF-9C1D-CA691380EB0B}"/>
    <dgm:cxn modelId="{20EB3C82-5E49-4903-A7D1-7F587D4EE76D}" type="presOf" srcId="{9646853A-8964-4519-A5B1-0B7D18B2983D}" destId="{D13CA3BF-4441-4810-9196-6C9077DF407D}" srcOrd="1" destOrd="0" presId="urn:microsoft.com/office/officeart/2005/8/layout/process1"/>
    <dgm:cxn modelId="{017FC18A-BE27-451C-8D2C-ABD036764BBF}" type="presOf" srcId="{40FC4FFE-8987-4A26-B7F4-8A516F18ADAE}" destId="{4854C8A6-C190-4146-85E8-4E9C3C44FA46}" srcOrd="0" destOrd="0" presId="urn:microsoft.com/office/officeart/2005/8/layout/process1"/>
    <dgm:cxn modelId="{43D85E92-181F-48A2-8A8D-A3A78B6EBF63}" type="presOf" srcId="{49225C73-1633-42F1-AB3B-7CB183E5F8B8}" destId="{2705BCF9-8A0A-47D4-BC9D-AFF36FC3F516}" srcOrd="0" destOrd="0" presId="urn:microsoft.com/office/officeart/2005/8/layout/process1"/>
    <dgm:cxn modelId="{67A6EAAC-7668-49B9-A895-EC00258233DE}" type="presOf" srcId="{5B62599A-5C9B-48E7-896E-EA782AC60C8B}" destId="{482AAD0B-3364-4812-8B19-B52E71457BEE}" srcOrd="0" destOrd="0" presId="urn:microsoft.com/office/officeart/2005/8/layout/process1"/>
    <dgm:cxn modelId="{584F12B6-E320-4573-B7D1-F004795B35B8}" type="presOf" srcId="{9646853A-8964-4519-A5B1-0B7D18B2983D}" destId="{A434D7FC-6E63-4CC1-A9D5-CE57DE0118DC}" srcOrd="0" destOrd="0" presId="urn:microsoft.com/office/officeart/2005/8/layout/process1"/>
    <dgm:cxn modelId="{512984F3-ECC8-41F9-BE2A-34543D4DC23E}" type="presOf" srcId="{01A66772-F185-4D58-B8BB-E9370D7A7A2B}" destId="{17F9CF03-5EF1-4738-AFCD-B6301AA3036F}" srcOrd="0" destOrd="0" presId="urn:microsoft.com/office/officeart/2005/8/layout/process1"/>
    <dgm:cxn modelId="{4B7AAEEB-7505-4CD5-95B4-34AD6C73B277}" type="presParOf" srcId="{17F9CF03-5EF1-4738-AFCD-B6301AA3036F}" destId="{4854C8A6-C190-4146-85E8-4E9C3C44FA46}" srcOrd="0" destOrd="0" presId="urn:microsoft.com/office/officeart/2005/8/layout/process1"/>
    <dgm:cxn modelId="{1171F679-E658-4A98-847A-36168FAD3233}" type="presParOf" srcId="{17F9CF03-5EF1-4738-AFCD-B6301AA3036F}" destId="{482AAD0B-3364-4812-8B19-B52E71457BEE}" srcOrd="1" destOrd="0" presId="urn:microsoft.com/office/officeart/2005/8/layout/process1"/>
    <dgm:cxn modelId="{31F2C449-6CAD-47AE-941C-E76E74DA6A3C}" type="presParOf" srcId="{482AAD0B-3364-4812-8B19-B52E71457BEE}" destId="{83C75586-A261-4CFC-8AE7-F054137C9B4B}" srcOrd="0" destOrd="0" presId="urn:microsoft.com/office/officeart/2005/8/layout/process1"/>
    <dgm:cxn modelId="{2AA4FD6C-EA10-47B2-B3C8-511AC66B89A1}" type="presParOf" srcId="{17F9CF03-5EF1-4738-AFCD-B6301AA3036F}" destId="{2705BCF9-8A0A-47D4-BC9D-AFF36FC3F516}" srcOrd="2" destOrd="0" presId="urn:microsoft.com/office/officeart/2005/8/layout/process1"/>
    <dgm:cxn modelId="{10C2BDC4-CCD7-4839-905C-236C8D7214CB}" type="presParOf" srcId="{17F9CF03-5EF1-4738-AFCD-B6301AA3036F}" destId="{A434D7FC-6E63-4CC1-A9D5-CE57DE0118DC}" srcOrd="3" destOrd="0" presId="urn:microsoft.com/office/officeart/2005/8/layout/process1"/>
    <dgm:cxn modelId="{FAFE7687-D8A1-4567-A3D3-54CBEDE01E59}" type="presParOf" srcId="{A434D7FC-6E63-4CC1-A9D5-CE57DE0118DC}" destId="{D13CA3BF-4441-4810-9196-6C9077DF407D}" srcOrd="0" destOrd="0" presId="urn:microsoft.com/office/officeart/2005/8/layout/process1"/>
    <dgm:cxn modelId="{C4E1763C-1C5D-4C09-9EBA-346D04D09D8A}" type="presParOf" srcId="{17F9CF03-5EF1-4738-AFCD-B6301AA3036F}" destId="{F8F29ADC-74DD-451F-A188-ADEA07D1027F}"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54C8A6-C190-4146-85E8-4E9C3C44FA46}">
      <dsp:nvSpPr>
        <dsp:cNvPr id="0" name=""/>
        <dsp:cNvSpPr/>
      </dsp:nvSpPr>
      <dsp:spPr>
        <a:xfrm>
          <a:off x="9640" y="353414"/>
          <a:ext cx="2881380" cy="334960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bg1"/>
              </a:solidFill>
              <a:latin typeface="+mn-lt"/>
            </a:rPr>
            <a:t>Studying Chinook Wind Events in Boulder, CO and trying to understand why wind speeds in these events have weakened over the years. Is this perhaps due to some changes in climate, or is this due to  newer/updated wind instruments?</a:t>
          </a:r>
        </a:p>
      </dsp:txBody>
      <dsp:txXfrm>
        <a:off x="94033" y="437807"/>
        <a:ext cx="2712594" cy="3180819"/>
      </dsp:txXfrm>
    </dsp:sp>
    <dsp:sp modelId="{482AAD0B-3364-4812-8B19-B52E71457BEE}">
      <dsp:nvSpPr>
        <dsp:cNvPr id="0" name=""/>
        <dsp:cNvSpPr/>
      </dsp:nvSpPr>
      <dsp:spPr>
        <a:xfrm>
          <a:off x="3179159" y="1670925"/>
          <a:ext cx="610852" cy="714582"/>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179159" y="1813841"/>
        <a:ext cx="427596" cy="428750"/>
      </dsp:txXfrm>
    </dsp:sp>
    <dsp:sp modelId="{2705BCF9-8A0A-47D4-BC9D-AFF36FC3F516}">
      <dsp:nvSpPr>
        <dsp:cNvPr id="0" name=""/>
        <dsp:cNvSpPr/>
      </dsp:nvSpPr>
      <dsp:spPr>
        <a:xfrm>
          <a:off x="4043573" y="353414"/>
          <a:ext cx="2881380" cy="3349605"/>
        </a:xfrm>
        <a:prstGeom prst="roundRect">
          <a:avLst>
            <a:gd name="adj" fmla="val 10000"/>
          </a:avLst>
        </a:prstGeom>
        <a:solidFill>
          <a:schemeClr val="accent5">
            <a:hueOff val="663526"/>
            <a:satOff val="12493"/>
            <a:lumOff val="-58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00000"/>
            </a:lnSpc>
            <a:spcBef>
              <a:spcPct val="0"/>
            </a:spcBef>
            <a:spcAft>
              <a:spcPct val="35000"/>
            </a:spcAft>
            <a:buNone/>
            <a:defRPr cap="all"/>
          </a:pPr>
          <a:r>
            <a:rPr lang="en-US" sz="1800" kern="1200" dirty="0">
              <a:latin typeface="+mj-lt"/>
            </a:rPr>
            <a:t> </a:t>
          </a:r>
        </a:p>
      </dsp:txBody>
      <dsp:txXfrm>
        <a:off x="4127966" y="437807"/>
        <a:ext cx="2712594" cy="3180819"/>
      </dsp:txXfrm>
    </dsp:sp>
    <dsp:sp modelId="{A434D7FC-6E63-4CC1-A9D5-CE57DE0118DC}">
      <dsp:nvSpPr>
        <dsp:cNvPr id="0" name=""/>
        <dsp:cNvSpPr/>
      </dsp:nvSpPr>
      <dsp:spPr>
        <a:xfrm rot="26683">
          <a:off x="7215493" y="1686753"/>
          <a:ext cx="615980" cy="714582"/>
        </a:xfrm>
        <a:prstGeom prst="rightArrow">
          <a:avLst>
            <a:gd name="adj1" fmla="val 60000"/>
            <a:gd name="adj2" fmla="val 50000"/>
          </a:avLst>
        </a:prstGeom>
        <a:solidFill>
          <a:schemeClr val="accent5">
            <a:hueOff val="1327051"/>
            <a:satOff val="24986"/>
            <a:lumOff val="-117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7215496" y="1828952"/>
        <a:ext cx="431186" cy="428750"/>
      </dsp:txXfrm>
    </dsp:sp>
    <dsp:sp modelId="{F8F29ADC-74DD-451F-A188-ADEA07D1027F}">
      <dsp:nvSpPr>
        <dsp:cNvPr id="0" name=""/>
        <dsp:cNvSpPr/>
      </dsp:nvSpPr>
      <dsp:spPr>
        <a:xfrm>
          <a:off x="8087147" y="384800"/>
          <a:ext cx="2881380" cy="3349605"/>
        </a:xfrm>
        <a:prstGeom prst="roundRect">
          <a:avLst>
            <a:gd name="adj" fmla="val 10000"/>
          </a:avLst>
        </a:prstGeom>
        <a:solidFill>
          <a:schemeClr val="accent5">
            <a:hueOff val="1327051"/>
            <a:satOff val="24986"/>
            <a:lumOff val="-117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00000"/>
            </a:lnSpc>
            <a:spcBef>
              <a:spcPct val="0"/>
            </a:spcBef>
            <a:spcAft>
              <a:spcPct val="35000"/>
            </a:spcAft>
            <a:buNone/>
            <a:defRPr cap="all"/>
          </a:pPr>
          <a:endParaRPr lang="en-US" sz="1800" kern="1200" dirty="0"/>
        </a:p>
      </dsp:txBody>
      <dsp:txXfrm>
        <a:off x="8171540" y="469193"/>
        <a:ext cx="2712594" cy="318081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jp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flip="none" rotWithShape="1">
          <a:gsLst>
            <a:gs pos="0">
              <a:srgbClr val="B1DDFF"/>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3" name="Rectangle 22"/>
          <p:cNvSpPr/>
          <p:nvPr/>
        </p:nvSpPr>
        <p:spPr>
          <a:xfrm>
            <a:off x="0" y="0"/>
            <a:ext cx="12192000" cy="6858000"/>
          </a:xfrm>
          <a:prstGeom prst="rect">
            <a:avLst/>
          </a:prstGeom>
          <a:blipFill dpi="0" rotWithShape="1">
            <a:blip r:embed="rId2">
              <a:alphaModFix amt="12000"/>
              <a:duotone>
                <a:schemeClr val="accent1">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10" name="Rectangle 9"/>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bg2"/>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DDA51639-B2D6-4652-B8C3-1B4C224A7BAF}" type="datetimeFigureOut">
              <a:rPr lang="en-US" smtClean="0"/>
              <a:t>3/12/2021</a:t>
            </a:fld>
            <a:endParaRPr lang="en-US" dirty="0"/>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bg2"/>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bg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3937665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1A6AA8-A04B-4104-9AE2-BD48D340E27F}" type="datetimeFigureOut">
              <a:rPr lang="en-US" smtClean="0"/>
              <a:t>3/12/2021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115406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4E0BF79-FAC6-4A96-8DE1-F7B82E2E1652}" type="datetimeFigureOut">
              <a:rPr lang="en-US" smtClean="0"/>
              <a:t>3/12/2021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33784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F5DD9-2C52-442D-92E2-8072C0C3D7CD}" type="datetimeFigureOut">
              <a:rPr lang="en-US" smtClean="0"/>
              <a:t>3/12/2021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003669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bg2">
                <a:tint val="80000"/>
                <a:shade val="100000"/>
                <a:satMod val="300000"/>
              </a:schemeClr>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5" name="Rectangle 14"/>
          <p:cNvSpPr/>
          <p:nvPr/>
        </p:nvSpPr>
        <p:spPr>
          <a:xfrm>
            <a:off x="0" y="0"/>
            <a:ext cx="12192000" cy="6858000"/>
          </a:xfrm>
          <a:prstGeom prst="rect">
            <a:avLst/>
          </a:prstGeom>
          <a:blipFill dpi="0" rotWithShape="1">
            <a:blip r:embed="rId2">
              <a:alphaModFix amt="12000"/>
              <a:duotone>
                <a:schemeClr val="accent2">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23" name="Rectangle 22"/>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30" name="Rectangle 29"/>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bg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C44961B7-6B89-48AB-966F-622E2788EECC}" type="datetimeFigureOut">
              <a:rPr lang="en-US" smtClean="0"/>
              <a:t>3/12/2021</a:t>
            </a:fld>
            <a:endParaRPr lang="en-US" dirty="0"/>
          </a:p>
        </p:txBody>
      </p:sp>
      <p:sp>
        <p:nvSpPr>
          <p:cNvPr id="5" name="Footer Placeholder 4"/>
          <p:cNvSpPr>
            <a:spLocks noGrp="1"/>
          </p:cNvSpPr>
          <p:nvPr>
            <p:ph type="ftr" sz="quarter" idx="11"/>
          </p:nvPr>
        </p:nvSpPr>
        <p:spPr>
          <a:xfrm>
            <a:off x="1453896" y="5212080"/>
            <a:ext cx="5907024" cy="228600"/>
          </a:xfrm>
        </p:spPr>
        <p:txBody>
          <a:bodyPr/>
          <a:lstStyle>
            <a:lvl1pPr algn="l">
              <a:defRPr>
                <a:solidFill>
                  <a:schemeClr val="bg2"/>
                </a:solidFill>
              </a:defRPr>
            </a:lvl1pPr>
          </a:lstStyle>
          <a:p>
            <a:endParaRPr lang="en-US" dirty="0"/>
          </a:p>
        </p:txBody>
      </p:sp>
      <p:sp>
        <p:nvSpPr>
          <p:cNvPr id="6" name="Slide Number Placeholder 5"/>
          <p:cNvSpPr>
            <a:spLocks noGrp="1"/>
          </p:cNvSpPr>
          <p:nvPr>
            <p:ph type="sldNum" sz="quarter" idx="12"/>
          </p:nvPr>
        </p:nvSpPr>
        <p:spPr>
          <a:xfrm>
            <a:off x="8604504" y="5212080"/>
            <a:ext cx="2112264" cy="228600"/>
          </a:xfrm>
        </p:spPr>
        <p:txBody>
          <a:bodyPr/>
          <a:lstStyle>
            <a:lvl1pPr>
              <a:defRPr>
                <a:solidFill>
                  <a:schemeClr val="bg2"/>
                </a:solidFill>
              </a:defRPr>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3153248911"/>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D3D6FB-79CC-4683-A046-BBE785BA1BED}" type="datetimeFigureOut">
              <a:rPr lang="en-US" smtClean="0"/>
              <a:t>3/12/2021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40356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12B3E8-48F1-4B23-8498-D8A04A81EC9C}" type="datetimeFigureOut">
              <a:rPr lang="en-US" smtClean="0"/>
              <a:t>3/12/2021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84911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B90D90-AA62-404D-A741-635B4370F9CB}" type="datetimeFigureOut">
              <a:rPr lang="en-US" smtClean="0"/>
              <a:t>3/12/2021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05926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7002E4-6836-46D1-9DBB-3C27C0DD3A89}" type="datetimeFigureOut">
              <a:rPr lang="en-US" smtClean="0"/>
              <a:t>3/12/2021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237253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5" name="Date Placeholder 4"/>
          <p:cNvSpPr>
            <a:spLocks noGrp="1"/>
          </p:cNvSpPr>
          <p:nvPr>
            <p:ph type="dt" sz="half" idx="10"/>
          </p:nvPr>
        </p:nvSpPr>
        <p:spPr/>
        <p:txBody>
          <a:bodyPr/>
          <a:lstStyle/>
          <a:p>
            <a:fld id="{1CF131DD-A141-4471-BCF9-C6073EDD7E20}" type="datetimeFigureOut">
              <a:rPr lang="en-US" smtClean="0"/>
              <a:t>3/12/2021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37877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Rectangle 9"/>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rgbClr val="969696"/>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effectLst>
                  <a:outerShdw blurRad="12700" dist="3810" dir="2700000" algn="tl" rotWithShape="0">
                    <a:prstClr val="black">
                      <a:alpha val="40000"/>
                    </a:prstClr>
                  </a:outerShdw>
                </a:effectLst>
              </a:defRPr>
            </a:lvl1pPr>
          </a:lstStyle>
          <a:p>
            <a:fld id="{AB334A90-EB03-42F3-8859-2C2B2724C058}" type="datetimeFigureOut">
              <a:rPr lang="en-US" smtClean="0"/>
              <a:t>3/12/2021</a:t>
            </a:fld>
            <a:endParaRPr lang="en-US" dirty="0"/>
          </a:p>
        </p:txBody>
      </p:sp>
      <p:sp>
        <p:nvSpPr>
          <p:cNvPr id="12" name="Footer Placeholder 11"/>
          <p:cNvSpPr>
            <a:spLocks noGrp="1"/>
          </p:cNvSpPr>
          <p:nvPr>
            <p:ph type="ftr" sz="quarter" idx="11"/>
          </p:nvPr>
        </p:nvSpPr>
        <p:spPr/>
        <p:txBody>
          <a:bodyPr/>
          <a:lstStyle>
            <a:lvl1pPr algn="r">
              <a:defRPr lang="en-US" sz="1000" kern="1200" dirty="0">
                <a:solidFill>
                  <a:schemeClr val="tx1">
                    <a:lumMod val="75000"/>
                    <a:lumOff val="25000"/>
                  </a:schemeClr>
                </a:solidFill>
                <a:effectLst>
                  <a:outerShdw blurRad="12700" dist="3810" dir="2700000" algn="tl" rotWithShape="0">
                    <a:prstClr val="black">
                      <a:alpha val="40000"/>
                    </a:prstClr>
                  </a:outerShdw>
                </a:effectLst>
                <a:latin typeface="+mn-lt"/>
                <a:ea typeface="+mn-ea"/>
                <a:cs typeface="+mn-cs"/>
              </a:defRPr>
            </a:lvl1pPr>
          </a:lstStyle>
          <a:p>
            <a:endParaRPr lang="en-US" dirty="0"/>
          </a:p>
        </p:txBody>
      </p:sp>
      <p:sp>
        <p:nvSpPr>
          <p:cNvPr id="13" name="Slide Number Placeholder 12"/>
          <p:cNvSpPr>
            <a:spLocks noGrp="1"/>
          </p:cNvSpPr>
          <p:nvPr>
            <p:ph type="sldNum" sz="quarter" idx="12"/>
          </p:nvPr>
        </p:nvSpPr>
        <p:spPr/>
        <p:txBody>
          <a:bodyPr/>
          <a:lstStyle>
            <a:lvl1pPr>
              <a:defRPr>
                <a:solidFill>
                  <a:srgbClr val="FFFFFF"/>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86181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CBC48EC7-AF6A-48D3-8284-14BACBEBDD84}" type="datetimeFigureOut">
              <a:rPr lang="en-US" smtClean="0"/>
              <a:t>3/12/2021</a:t>
            </a:fld>
            <a:endParaRPr lang="en-US" dirty="0"/>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314667"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smtClean="0"/>
              <a:pPr/>
              <a:t>‹#›</a:t>
            </a:fld>
            <a:endParaRPr lang="en-US" dirty="0"/>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3652716068"/>
      </p:ext>
    </p:extLst>
  </p:cSld>
  <p:clrMap bg1="dk1" tx1="lt1" bg2="dk2" tx2="lt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2"/>
        </a:buClr>
        <a:buFont typeface="Arial" pitchFamily="34"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2"/>
        </a:buClr>
        <a:buFont typeface="Arial" pitchFamily="34"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Layout" Target="../diagrams/layout1.xml"/><Relationship Id="rId7" Type="http://schemas.openxmlformats.org/officeDocument/2006/relationships/image" Target="../media/image5.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80CAC-92E2-4DBB-A09F-4026C117F5F2}"/>
              </a:ext>
            </a:extLst>
          </p:cNvPr>
          <p:cNvSpPr>
            <a:spLocks noGrp="1"/>
          </p:cNvSpPr>
          <p:nvPr>
            <p:ph type="ctrTitle"/>
          </p:nvPr>
        </p:nvSpPr>
        <p:spPr/>
        <p:txBody>
          <a:bodyPr/>
          <a:lstStyle/>
          <a:p>
            <a:r>
              <a:rPr lang="en-US" dirty="0"/>
              <a:t>Anemometer</a:t>
            </a:r>
            <a:br>
              <a:rPr lang="en-US" dirty="0"/>
            </a:br>
            <a:r>
              <a:rPr lang="en-US" dirty="0"/>
              <a:t>Project</a:t>
            </a:r>
          </a:p>
        </p:txBody>
      </p:sp>
      <p:sp>
        <p:nvSpPr>
          <p:cNvPr id="3" name="Subtitle 2">
            <a:extLst>
              <a:ext uri="{FF2B5EF4-FFF2-40B4-BE49-F238E27FC236}">
                <a16:creationId xmlns:a16="http://schemas.microsoft.com/office/drawing/2014/main" id="{76F963D3-D4B2-4E86-BFB5-D1590712A71C}"/>
              </a:ext>
            </a:extLst>
          </p:cNvPr>
          <p:cNvSpPr>
            <a:spLocks noGrp="1"/>
          </p:cNvSpPr>
          <p:nvPr>
            <p:ph type="subTitle" idx="1"/>
          </p:nvPr>
        </p:nvSpPr>
        <p:spPr>
          <a:xfrm>
            <a:off x="1562100" y="4682062"/>
            <a:ext cx="9070848" cy="716415"/>
          </a:xfrm>
        </p:spPr>
        <p:txBody>
          <a:bodyPr>
            <a:normAutofit/>
          </a:bodyPr>
          <a:lstStyle/>
          <a:p>
            <a:r>
              <a:rPr lang="en-US" dirty="0"/>
              <a:t>Muntaha Pasha</a:t>
            </a:r>
          </a:p>
          <a:p>
            <a:r>
              <a:rPr lang="en-US" dirty="0"/>
              <a:t>Update: 03/11/2021</a:t>
            </a:r>
          </a:p>
        </p:txBody>
      </p:sp>
    </p:spTree>
    <p:extLst>
      <p:ext uri="{BB962C8B-B14F-4D97-AF65-F5344CB8AC3E}">
        <p14:creationId xmlns:p14="http://schemas.microsoft.com/office/powerpoint/2010/main" val="2870314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FB2C-BCAB-4B54-83EF-419E439E76E1}"/>
              </a:ext>
            </a:extLst>
          </p:cNvPr>
          <p:cNvSpPr>
            <a:spLocks noGrp="1"/>
          </p:cNvSpPr>
          <p:nvPr>
            <p:ph type="title"/>
          </p:nvPr>
        </p:nvSpPr>
        <p:spPr>
          <a:xfrm>
            <a:off x="5368899" y="1632861"/>
            <a:ext cx="5716338" cy="3042706"/>
          </a:xfrm>
        </p:spPr>
        <p:txBody>
          <a:bodyPr vert="horz" lIns="91440" tIns="45720" rIns="91440" bIns="45720" rtlCol="0" anchor="ctr">
            <a:normAutofit/>
          </a:bodyPr>
          <a:lstStyle/>
          <a:p>
            <a:pPr algn="ctr">
              <a:lnSpc>
                <a:spcPct val="83000"/>
              </a:lnSpc>
            </a:pPr>
            <a:r>
              <a:rPr lang="en-US" sz="4000" b="1" u="sng" cap="all" spc="-100" dirty="0"/>
              <a:t>RESEARCH TOPIC</a:t>
            </a:r>
            <a:br>
              <a:rPr lang="en-US" sz="3800" cap="all" spc="-100" dirty="0"/>
            </a:br>
            <a:br>
              <a:rPr lang="en-US" sz="3800" cap="all" spc="-100" dirty="0"/>
            </a:br>
            <a:r>
              <a:rPr lang="en-US" sz="3800" cap="all" spc="-100" dirty="0"/>
              <a:t>Have we experienced a change in severe *Chinook Wind Events in Boulder? </a:t>
            </a:r>
          </a:p>
        </p:txBody>
      </p:sp>
      <p:sp>
        <p:nvSpPr>
          <p:cNvPr id="3" name="Content Placeholder 2">
            <a:extLst>
              <a:ext uri="{FF2B5EF4-FFF2-40B4-BE49-F238E27FC236}">
                <a16:creationId xmlns:a16="http://schemas.microsoft.com/office/drawing/2014/main" id="{E005A335-DA7F-4B07-80CE-61253A9C5219}"/>
              </a:ext>
            </a:extLst>
          </p:cNvPr>
          <p:cNvSpPr>
            <a:spLocks noGrp="1"/>
          </p:cNvSpPr>
          <p:nvPr>
            <p:ph idx="1"/>
          </p:nvPr>
        </p:nvSpPr>
        <p:spPr>
          <a:xfrm>
            <a:off x="5549436" y="4722615"/>
            <a:ext cx="5355264" cy="950976"/>
          </a:xfrm>
        </p:spPr>
        <p:txBody>
          <a:bodyPr vert="horz" lIns="91440" tIns="45720" rIns="91440" bIns="45720" rtlCol="0">
            <a:normAutofit/>
          </a:bodyPr>
          <a:lstStyle/>
          <a:p>
            <a:pPr algn="ctr">
              <a:spcBef>
                <a:spcPts val="0"/>
              </a:spcBef>
              <a:spcAft>
                <a:spcPts val="600"/>
              </a:spcAft>
              <a:buFont typeface="Arial" panose="020B0604020202020204" pitchFamily="34" charset="0"/>
              <a:buChar char="•"/>
            </a:pPr>
            <a:r>
              <a:rPr lang="en-US" sz="1200" spc="80" dirty="0"/>
              <a:t>A warm dry wind which blows down the east side of the Rocky Mountains at the end of winter.</a:t>
            </a:r>
          </a:p>
        </p:txBody>
      </p:sp>
      <p:pic>
        <p:nvPicPr>
          <p:cNvPr id="4" name="Picture 3" descr="Map&#10;&#10;Description automatically generated">
            <a:extLst>
              <a:ext uri="{FF2B5EF4-FFF2-40B4-BE49-F238E27FC236}">
                <a16:creationId xmlns:a16="http://schemas.microsoft.com/office/drawing/2014/main" id="{7547E0A6-D1D8-3742-AAFE-A223576DE0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815" y="671663"/>
            <a:ext cx="4043506" cy="2274471"/>
          </a:xfrm>
          <a:prstGeom prst="rect">
            <a:avLst/>
          </a:prstGeom>
        </p:spPr>
      </p:pic>
      <p:pic>
        <p:nvPicPr>
          <p:cNvPr id="21" name="Picture 20" descr="A view of a city&#10;&#10;Description automatically generated">
            <a:extLst>
              <a:ext uri="{FF2B5EF4-FFF2-40B4-BE49-F238E27FC236}">
                <a16:creationId xmlns:a16="http://schemas.microsoft.com/office/drawing/2014/main" id="{AB61C34F-35F9-4054-9549-3FC8FDAE1A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815" y="3239472"/>
            <a:ext cx="4043503" cy="2872189"/>
          </a:xfrm>
          <a:prstGeom prst="rect">
            <a:avLst/>
          </a:prstGeom>
        </p:spPr>
      </p:pic>
    </p:spTree>
    <p:extLst>
      <p:ext uri="{BB962C8B-B14F-4D97-AF65-F5344CB8AC3E}">
        <p14:creationId xmlns:p14="http://schemas.microsoft.com/office/powerpoint/2010/main" val="31035729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919D0-F177-4BBA-9A0B-DBA69E2ED764}"/>
              </a:ext>
            </a:extLst>
          </p:cNvPr>
          <p:cNvSpPr>
            <a:spLocks noGrp="1"/>
          </p:cNvSpPr>
          <p:nvPr>
            <p:ph type="title"/>
          </p:nvPr>
        </p:nvSpPr>
        <p:spPr>
          <a:xfrm>
            <a:off x="681280" y="296528"/>
            <a:ext cx="2524181" cy="808126"/>
          </a:xfrm>
        </p:spPr>
        <p:txBody>
          <a:bodyPr>
            <a:normAutofit/>
          </a:bodyPr>
          <a:lstStyle/>
          <a:p>
            <a:r>
              <a:rPr lang="en-US" sz="4400" dirty="0"/>
              <a:t>Recap</a:t>
            </a:r>
          </a:p>
        </p:txBody>
      </p:sp>
      <p:graphicFrame>
        <p:nvGraphicFramePr>
          <p:cNvPr id="5" name="Content Placeholder 2" descr="SmartArt graphic">
            <a:extLst>
              <a:ext uri="{FF2B5EF4-FFF2-40B4-BE49-F238E27FC236}">
                <a16:creationId xmlns:a16="http://schemas.microsoft.com/office/drawing/2014/main" id="{91DB1382-7276-49FA-9632-38D558F457E3}"/>
              </a:ext>
            </a:extLst>
          </p:cNvPr>
          <p:cNvGraphicFramePr>
            <a:graphicFrameLocks noGrp="1"/>
          </p:cNvGraphicFramePr>
          <p:nvPr>
            <p:ph idx="1"/>
            <p:extLst>
              <p:ext uri="{D42A27DB-BD31-4B8C-83A1-F6EECF244321}">
                <p14:modId xmlns:p14="http://schemas.microsoft.com/office/powerpoint/2010/main" val="599247128"/>
              </p:ext>
            </p:extLst>
          </p:nvPr>
        </p:nvGraphicFramePr>
        <p:xfrm>
          <a:off x="681280" y="2566512"/>
          <a:ext cx="10968528" cy="40564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D99F81F2-FA4C-4486-9223-8CE70844F0D6}"/>
              </a:ext>
            </a:extLst>
          </p:cNvPr>
          <p:cNvSpPr txBox="1"/>
          <p:nvPr/>
        </p:nvSpPr>
        <p:spPr>
          <a:xfrm>
            <a:off x="4846696" y="3113417"/>
            <a:ext cx="2626766" cy="2885405"/>
          </a:xfrm>
          <a:prstGeom prst="rect">
            <a:avLst/>
          </a:prstGeom>
          <a:noFill/>
        </p:spPr>
        <p:txBody>
          <a:bodyPr wrap="square" rtlCol="0">
            <a:spAutoFit/>
          </a:bodyPr>
          <a:lstStyle/>
          <a:p>
            <a:pPr algn="ctr"/>
            <a:r>
              <a:rPr lang="en-US" sz="1650" b="1" dirty="0">
                <a:solidFill>
                  <a:schemeClr val="bg1"/>
                </a:solidFill>
              </a:rPr>
              <a:t>Anemometer Graphing has been completed, so let’s look at Radiosonde Data now across different stations in Colorado and see if any specific weather conditions in the past have alluded to a chance or probability of a severe wind event.</a:t>
            </a:r>
            <a:endParaRPr lang="en-US" sz="1650" dirty="0"/>
          </a:p>
        </p:txBody>
      </p:sp>
      <p:sp>
        <p:nvSpPr>
          <p:cNvPr id="4" name="TextBox 3">
            <a:extLst>
              <a:ext uri="{FF2B5EF4-FFF2-40B4-BE49-F238E27FC236}">
                <a16:creationId xmlns:a16="http://schemas.microsoft.com/office/drawing/2014/main" id="{22BB5569-5D98-4CED-A42D-54C9DD95B546}"/>
              </a:ext>
            </a:extLst>
          </p:cNvPr>
          <p:cNvSpPr txBox="1"/>
          <p:nvPr/>
        </p:nvSpPr>
        <p:spPr>
          <a:xfrm>
            <a:off x="8865894" y="2978902"/>
            <a:ext cx="2733418" cy="3231654"/>
          </a:xfrm>
          <a:prstGeom prst="rect">
            <a:avLst/>
          </a:prstGeom>
          <a:noFill/>
        </p:spPr>
        <p:txBody>
          <a:bodyPr wrap="square" rtlCol="0">
            <a:spAutoFit/>
          </a:bodyPr>
          <a:lstStyle/>
          <a:p>
            <a:pPr algn="ctr"/>
            <a:r>
              <a:rPr lang="en-US" sz="1700" b="1" dirty="0">
                <a:solidFill>
                  <a:schemeClr val="bg1"/>
                </a:solidFill>
              </a:rPr>
              <a:t>First thing to do is to ingest Radiosonde data into a Pandas Data frame. However, how can I format this data so it can be used as efficiently as possible? How do I take the header information and make it an identifier of my data as opposed to a line I just “skip” over?</a:t>
            </a:r>
          </a:p>
        </p:txBody>
      </p:sp>
      <p:pic>
        <p:nvPicPr>
          <p:cNvPr id="1026" name="Picture 2" descr="What are Chinook winds? | AccuWeather">
            <a:extLst>
              <a:ext uri="{FF2B5EF4-FFF2-40B4-BE49-F238E27FC236}">
                <a16:creationId xmlns:a16="http://schemas.microsoft.com/office/drawing/2014/main" id="{5348F866-D7D7-46E3-A8B9-22A6844CFFA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3711" y="1104654"/>
            <a:ext cx="3019242" cy="1698324"/>
          </a:xfrm>
          <a:prstGeom prst="rect">
            <a:avLst/>
          </a:prstGeom>
          <a:noFill/>
          <a:extLst>
            <a:ext uri="{909E8E84-426E-40DD-AFC4-6F175D3DCCD1}">
              <a14:hiddenFill xmlns:a14="http://schemas.microsoft.com/office/drawing/2010/main">
                <a:solidFill>
                  <a:srgbClr val="FFFFFF"/>
                </a:solidFill>
              </a14:hiddenFill>
            </a:ext>
          </a:extLst>
        </p:spPr>
      </p:pic>
      <p:pic>
        <p:nvPicPr>
          <p:cNvPr id="9" name="Content Placeholder 6" descr="Chart, line chart, histogram&#10;&#10;Description automatically generated">
            <a:extLst>
              <a:ext uri="{FF2B5EF4-FFF2-40B4-BE49-F238E27FC236}">
                <a16:creationId xmlns:a16="http://schemas.microsoft.com/office/drawing/2014/main" id="{6A659655-85F4-4AC0-AA27-A0A0B3F64CA7}"/>
              </a:ext>
            </a:extLst>
          </p:cNvPr>
          <p:cNvPicPr>
            <a:picLocks noChangeAspect="1"/>
          </p:cNvPicPr>
          <p:nvPr/>
        </p:nvPicPr>
        <p:blipFill>
          <a:blip r:embed="rId8"/>
          <a:stretch>
            <a:fillRect/>
          </a:stretch>
        </p:blipFill>
        <p:spPr>
          <a:xfrm>
            <a:off x="4650458" y="1107701"/>
            <a:ext cx="3019242" cy="1692230"/>
          </a:xfrm>
          <a:prstGeom prst="rect">
            <a:avLst/>
          </a:prstGeom>
        </p:spPr>
      </p:pic>
      <p:pic>
        <p:nvPicPr>
          <p:cNvPr id="6" name="Picture 5">
            <a:extLst>
              <a:ext uri="{FF2B5EF4-FFF2-40B4-BE49-F238E27FC236}">
                <a16:creationId xmlns:a16="http://schemas.microsoft.com/office/drawing/2014/main" id="{C30D86DF-9765-4506-A53F-0C69B017A029}"/>
              </a:ext>
            </a:extLst>
          </p:cNvPr>
          <p:cNvPicPr>
            <a:picLocks noChangeAspect="1"/>
          </p:cNvPicPr>
          <p:nvPr/>
        </p:nvPicPr>
        <p:blipFill>
          <a:blip r:embed="rId9"/>
          <a:stretch>
            <a:fillRect/>
          </a:stretch>
        </p:blipFill>
        <p:spPr>
          <a:xfrm>
            <a:off x="8646013" y="1103891"/>
            <a:ext cx="3019241" cy="1696040"/>
          </a:xfrm>
          <a:prstGeom prst="rect">
            <a:avLst/>
          </a:prstGeom>
        </p:spPr>
      </p:pic>
    </p:spTree>
    <p:extLst>
      <p:ext uri="{BB962C8B-B14F-4D97-AF65-F5344CB8AC3E}">
        <p14:creationId xmlns:p14="http://schemas.microsoft.com/office/powerpoint/2010/main" val="183243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E44FC55-1EA5-4A5F-8A1A-D3B1856DEB72}"/>
              </a:ext>
            </a:extLst>
          </p:cNvPr>
          <p:cNvPicPr>
            <a:picLocks noChangeAspect="1"/>
          </p:cNvPicPr>
          <p:nvPr/>
        </p:nvPicPr>
        <p:blipFill>
          <a:blip r:embed="rId2"/>
          <a:stretch>
            <a:fillRect/>
          </a:stretch>
        </p:blipFill>
        <p:spPr>
          <a:xfrm>
            <a:off x="3937638" y="1760319"/>
            <a:ext cx="7694585" cy="4548567"/>
          </a:xfrm>
          <a:prstGeom prst="rect">
            <a:avLst/>
          </a:prstGeom>
        </p:spPr>
      </p:pic>
      <p:sp>
        <p:nvSpPr>
          <p:cNvPr id="5" name="TextBox 4">
            <a:extLst>
              <a:ext uri="{FF2B5EF4-FFF2-40B4-BE49-F238E27FC236}">
                <a16:creationId xmlns:a16="http://schemas.microsoft.com/office/drawing/2014/main" id="{B4E98FBA-752B-4EB2-9244-8741502AA182}"/>
              </a:ext>
            </a:extLst>
          </p:cNvPr>
          <p:cNvSpPr txBox="1"/>
          <p:nvPr/>
        </p:nvSpPr>
        <p:spPr>
          <a:xfrm>
            <a:off x="443060" y="608029"/>
            <a:ext cx="11005794" cy="769441"/>
          </a:xfrm>
          <a:prstGeom prst="rect">
            <a:avLst/>
          </a:prstGeom>
          <a:noFill/>
        </p:spPr>
        <p:txBody>
          <a:bodyPr wrap="square" rtlCol="0">
            <a:spAutoFit/>
          </a:bodyPr>
          <a:lstStyle/>
          <a:p>
            <a:r>
              <a:rPr lang="en-US" sz="4400" dirty="0"/>
              <a:t>Radiosonde Data (Sample)</a:t>
            </a:r>
          </a:p>
        </p:txBody>
      </p:sp>
      <p:sp>
        <p:nvSpPr>
          <p:cNvPr id="8" name="TextBox 7">
            <a:extLst>
              <a:ext uri="{FF2B5EF4-FFF2-40B4-BE49-F238E27FC236}">
                <a16:creationId xmlns:a16="http://schemas.microsoft.com/office/drawing/2014/main" id="{53A7EA4A-6DA0-4795-98C4-B7E6EB5CBED1}"/>
              </a:ext>
            </a:extLst>
          </p:cNvPr>
          <p:cNvSpPr txBox="1"/>
          <p:nvPr/>
        </p:nvSpPr>
        <p:spPr>
          <a:xfrm>
            <a:off x="492369" y="1707565"/>
            <a:ext cx="3305908" cy="4770537"/>
          </a:xfrm>
          <a:prstGeom prst="rect">
            <a:avLst/>
          </a:prstGeom>
          <a:noFill/>
        </p:spPr>
        <p:txBody>
          <a:bodyPr wrap="square" rtlCol="0">
            <a:spAutoFit/>
          </a:bodyPr>
          <a:lstStyle/>
          <a:p>
            <a:r>
              <a:rPr lang="en-US" sz="1600" dirty="0"/>
              <a:t>This is what a sample of my data looks like. We have a file with a station code (In this case, 72672, which identifies some station (I believe this is Grand Junction), and the row that it’s a part of is a Header row which gives you different metadata. Tells you things like the date at which the sounding was taken, latitude, longitude, etc. </a:t>
            </a:r>
          </a:p>
          <a:p>
            <a:endParaRPr lang="en-US" sz="1600" dirty="0"/>
          </a:p>
          <a:p>
            <a:r>
              <a:rPr lang="en-US" sz="1600" dirty="0"/>
              <a:t>The columns correspond to different measurements taken as the radiosonde data is sent up into the atmosphere. Different variables are labeled.</a:t>
            </a:r>
          </a:p>
          <a:p>
            <a:r>
              <a:rPr lang="en-US" sz="1600" dirty="0"/>
              <a:t>(This repeats many times).</a:t>
            </a:r>
          </a:p>
        </p:txBody>
      </p:sp>
    </p:spTree>
    <p:extLst>
      <p:ext uri="{BB962C8B-B14F-4D97-AF65-F5344CB8AC3E}">
        <p14:creationId xmlns:p14="http://schemas.microsoft.com/office/powerpoint/2010/main" val="41728069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ADE7-FE7C-4F46-8157-4147334FAB3E}"/>
              </a:ext>
            </a:extLst>
          </p:cNvPr>
          <p:cNvSpPr>
            <a:spLocks noGrp="1"/>
          </p:cNvSpPr>
          <p:nvPr>
            <p:ph type="title"/>
          </p:nvPr>
        </p:nvSpPr>
        <p:spPr>
          <a:xfrm>
            <a:off x="6579450" y="727627"/>
            <a:ext cx="4957553" cy="1645920"/>
          </a:xfrm>
        </p:spPr>
        <p:txBody>
          <a:bodyPr>
            <a:normAutofit/>
          </a:bodyPr>
          <a:lstStyle/>
          <a:p>
            <a:r>
              <a:rPr lang="en-US"/>
              <a:t>So, what’s the issue?</a:t>
            </a:r>
          </a:p>
        </p:txBody>
      </p:sp>
      <p:pic>
        <p:nvPicPr>
          <p:cNvPr id="5" name="Picture 4">
            <a:extLst>
              <a:ext uri="{FF2B5EF4-FFF2-40B4-BE49-F238E27FC236}">
                <a16:creationId xmlns:a16="http://schemas.microsoft.com/office/drawing/2014/main" id="{CC3DBFFA-9546-4DD4-8C49-CD623C1559D5}"/>
              </a:ext>
            </a:extLst>
          </p:cNvPr>
          <p:cNvPicPr>
            <a:picLocks noChangeAspect="1"/>
          </p:cNvPicPr>
          <p:nvPr/>
        </p:nvPicPr>
        <p:blipFill>
          <a:blip r:embed="rId2"/>
          <a:stretch>
            <a:fillRect/>
          </a:stretch>
        </p:blipFill>
        <p:spPr>
          <a:xfrm>
            <a:off x="745667" y="3600114"/>
            <a:ext cx="5331549" cy="1925878"/>
          </a:xfrm>
          <a:prstGeom prst="rect">
            <a:avLst/>
          </a:prstGeom>
        </p:spPr>
      </p:pic>
      <p:sp>
        <p:nvSpPr>
          <p:cNvPr id="3" name="Content Placeholder 2">
            <a:extLst>
              <a:ext uri="{FF2B5EF4-FFF2-40B4-BE49-F238E27FC236}">
                <a16:creationId xmlns:a16="http://schemas.microsoft.com/office/drawing/2014/main" id="{3C43B01C-8D67-4B8E-B70F-DB4B215A4CE8}"/>
              </a:ext>
            </a:extLst>
          </p:cNvPr>
          <p:cNvSpPr>
            <a:spLocks noGrp="1"/>
          </p:cNvSpPr>
          <p:nvPr>
            <p:ph idx="1"/>
          </p:nvPr>
        </p:nvSpPr>
        <p:spPr>
          <a:xfrm>
            <a:off x="6579450" y="2538919"/>
            <a:ext cx="4957554" cy="3496120"/>
          </a:xfrm>
        </p:spPr>
        <p:txBody>
          <a:bodyPr>
            <a:normAutofit/>
          </a:bodyPr>
          <a:lstStyle/>
          <a:p>
            <a:pPr marL="0" indent="0">
              <a:buNone/>
            </a:pPr>
            <a:r>
              <a:rPr lang="en-US" dirty="0"/>
              <a:t>Ingesting the data into a data frame is easy. But how do I format it? How can I make my data neatly organized by…</a:t>
            </a:r>
          </a:p>
          <a:p>
            <a:r>
              <a:rPr lang="en-US" dirty="0"/>
              <a:t>Either Station Code…</a:t>
            </a:r>
          </a:p>
          <a:p>
            <a:r>
              <a:rPr lang="en-US" dirty="0"/>
              <a:t>Or, Ideally, Datetime.</a:t>
            </a:r>
          </a:p>
          <a:p>
            <a:endParaRPr lang="en-US" dirty="0"/>
          </a:p>
          <a:p>
            <a:pPr marL="0" indent="0">
              <a:buNone/>
            </a:pPr>
            <a:r>
              <a:rPr lang="en-US" dirty="0"/>
              <a:t>Parsing may be an issue as well. </a:t>
            </a:r>
          </a:p>
          <a:p>
            <a:pPr marL="0" indent="0">
              <a:buNone/>
            </a:pPr>
            <a:endParaRPr lang="en-US" dirty="0"/>
          </a:p>
        </p:txBody>
      </p:sp>
      <p:pic>
        <p:nvPicPr>
          <p:cNvPr id="7" name="Picture 6" descr="Table&#10;&#10;Description automatically generated">
            <a:extLst>
              <a:ext uri="{FF2B5EF4-FFF2-40B4-BE49-F238E27FC236}">
                <a16:creationId xmlns:a16="http://schemas.microsoft.com/office/drawing/2014/main" id="{F071ACF3-1148-478D-8234-6BACACAF0741}"/>
              </a:ext>
            </a:extLst>
          </p:cNvPr>
          <p:cNvPicPr>
            <a:picLocks noChangeAspect="1"/>
          </p:cNvPicPr>
          <p:nvPr/>
        </p:nvPicPr>
        <p:blipFill>
          <a:blip r:embed="rId3"/>
          <a:stretch>
            <a:fillRect/>
          </a:stretch>
        </p:blipFill>
        <p:spPr>
          <a:xfrm>
            <a:off x="745667" y="992170"/>
            <a:ext cx="5350333" cy="1925877"/>
          </a:xfrm>
          <a:prstGeom prst="rect">
            <a:avLst/>
          </a:prstGeom>
        </p:spPr>
      </p:pic>
      <p:sp>
        <p:nvSpPr>
          <p:cNvPr id="8" name="TextBox 7">
            <a:extLst>
              <a:ext uri="{FF2B5EF4-FFF2-40B4-BE49-F238E27FC236}">
                <a16:creationId xmlns:a16="http://schemas.microsoft.com/office/drawing/2014/main" id="{A07010AF-94FC-4833-AD53-0FCF4222538E}"/>
              </a:ext>
            </a:extLst>
          </p:cNvPr>
          <p:cNvSpPr txBox="1"/>
          <p:nvPr/>
        </p:nvSpPr>
        <p:spPr>
          <a:xfrm>
            <a:off x="541509" y="2959606"/>
            <a:ext cx="5796216" cy="646331"/>
          </a:xfrm>
          <a:prstGeom prst="rect">
            <a:avLst/>
          </a:prstGeom>
          <a:noFill/>
        </p:spPr>
        <p:txBody>
          <a:bodyPr wrap="square" rtlCol="0">
            <a:spAutoFit/>
          </a:bodyPr>
          <a:lstStyle/>
          <a:p>
            <a:r>
              <a:rPr lang="en-US" i="1" dirty="0"/>
              <a:t>Here’s my sample data (just showing one header)</a:t>
            </a:r>
          </a:p>
          <a:p>
            <a:r>
              <a:rPr lang="en-US" i="1" dirty="0"/>
              <a:t>Again, these files usually have multiple headers.</a:t>
            </a:r>
          </a:p>
        </p:txBody>
      </p:sp>
      <p:sp>
        <p:nvSpPr>
          <p:cNvPr id="9" name="Rectangle 8">
            <a:extLst>
              <a:ext uri="{FF2B5EF4-FFF2-40B4-BE49-F238E27FC236}">
                <a16:creationId xmlns:a16="http://schemas.microsoft.com/office/drawing/2014/main" id="{FC58FFDC-8B2A-4A80-9AA1-76929B9E3E41}"/>
              </a:ext>
            </a:extLst>
          </p:cNvPr>
          <p:cNvSpPr/>
          <p:nvPr/>
        </p:nvSpPr>
        <p:spPr>
          <a:xfrm>
            <a:off x="1212762" y="5612502"/>
            <a:ext cx="4397358" cy="369332"/>
          </a:xfrm>
          <a:prstGeom prst="rect">
            <a:avLst/>
          </a:prstGeom>
        </p:spPr>
        <p:txBody>
          <a:bodyPr wrap="none">
            <a:spAutoFit/>
          </a:bodyPr>
          <a:lstStyle/>
          <a:p>
            <a:r>
              <a:rPr lang="en-US" i="1" dirty="0"/>
              <a:t>Here’s how it looks in the data frame. </a:t>
            </a:r>
          </a:p>
        </p:txBody>
      </p:sp>
    </p:spTree>
    <p:extLst>
      <p:ext uri="{BB962C8B-B14F-4D97-AF65-F5344CB8AC3E}">
        <p14:creationId xmlns:p14="http://schemas.microsoft.com/office/powerpoint/2010/main" val="1821490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CC520-5C4D-42CF-954F-DBEF23D7256F}"/>
              </a:ext>
            </a:extLst>
          </p:cNvPr>
          <p:cNvSpPr>
            <a:spLocks noGrp="1"/>
          </p:cNvSpPr>
          <p:nvPr>
            <p:ph type="title"/>
          </p:nvPr>
        </p:nvSpPr>
        <p:spPr/>
        <p:txBody>
          <a:bodyPr>
            <a:normAutofit/>
          </a:bodyPr>
          <a:lstStyle/>
          <a:p>
            <a:pPr algn="ctr"/>
            <a:r>
              <a:rPr lang="en-US" sz="3600" dirty="0"/>
              <a:t>Ideally how I want the data frame to look</a:t>
            </a:r>
          </a:p>
        </p:txBody>
      </p:sp>
      <p:graphicFrame>
        <p:nvGraphicFramePr>
          <p:cNvPr id="5" name="Table 5">
            <a:extLst>
              <a:ext uri="{FF2B5EF4-FFF2-40B4-BE49-F238E27FC236}">
                <a16:creationId xmlns:a16="http://schemas.microsoft.com/office/drawing/2014/main" id="{C398D023-6A50-4CE7-9782-8905DF9F15F3}"/>
              </a:ext>
            </a:extLst>
          </p:cNvPr>
          <p:cNvGraphicFramePr>
            <a:graphicFrameLocks noGrp="1"/>
          </p:cNvGraphicFramePr>
          <p:nvPr>
            <p:extLst>
              <p:ext uri="{D42A27DB-BD31-4B8C-83A1-F6EECF244321}">
                <p14:modId xmlns:p14="http://schemas.microsoft.com/office/powerpoint/2010/main" val="3536462318"/>
              </p:ext>
            </p:extLst>
          </p:nvPr>
        </p:nvGraphicFramePr>
        <p:xfrm>
          <a:off x="1247040" y="1904291"/>
          <a:ext cx="9878160" cy="2434265"/>
        </p:xfrm>
        <a:graphic>
          <a:graphicData uri="http://schemas.openxmlformats.org/drawingml/2006/table">
            <a:tbl>
              <a:tblPr firstRow="1" bandRow="1">
                <a:tableStyleId>{5C22544A-7EE6-4342-B048-85BDC9FD1C3A}</a:tableStyleId>
              </a:tblPr>
              <a:tblGrid>
                <a:gridCol w="1234770">
                  <a:extLst>
                    <a:ext uri="{9D8B030D-6E8A-4147-A177-3AD203B41FA5}">
                      <a16:colId xmlns:a16="http://schemas.microsoft.com/office/drawing/2014/main" val="1829748318"/>
                    </a:ext>
                  </a:extLst>
                </a:gridCol>
                <a:gridCol w="1234770">
                  <a:extLst>
                    <a:ext uri="{9D8B030D-6E8A-4147-A177-3AD203B41FA5}">
                      <a16:colId xmlns:a16="http://schemas.microsoft.com/office/drawing/2014/main" val="1404382468"/>
                    </a:ext>
                  </a:extLst>
                </a:gridCol>
                <a:gridCol w="1234770">
                  <a:extLst>
                    <a:ext uri="{9D8B030D-6E8A-4147-A177-3AD203B41FA5}">
                      <a16:colId xmlns:a16="http://schemas.microsoft.com/office/drawing/2014/main" val="1248389286"/>
                    </a:ext>
                  </a:extLst>
                </a:gridCol>
                <a:gridCol w="1234770">
                  <a:extLst>
                    <a:ext uri="{9D8B030D-6E8A-4147-A177-3AD203B41FA5}">
                      <a16:colId xmlns:a16="http://schemas.microsoft.com/office/drawing/2014/main" val="896510065"/>
                    </a:ext>
                  </a:extLst>
                </a:gridCol>
                <a:gridCol w="1234770">
                  <a:extLst>
                    <a:ext uri="{9D8B030D-6E8A-4147-A177-3AD203B41FA5}">
                      <a16:colId xmlns:a16="http://schemas.microsoft.com/office/drawing/2014/main" val="1250193298"/>
                    </a:ext>
                  </a:extLst>
                </a:gridCol>
                <a:gridCol w="1234770">
                  <a:extLst>
                    <a:ext uri="{9D8B030D-6E8A-4147-A177-3AD203B41FA5}">
                      <a16:colId xmlns:a16="http://schemas.microsoft.com/office/drawing/2014/main" val="504035997"/>
                    </a:ext>
                  </a:extLst>
                </a:gridCol>
                <a:gridCol w="1234770">
                  <a:extLst>
                    <a:ext uri="{9D8B030D-6E8A-4147-A177-3AD203B41FA5}">
                      <a16:colId xmlns:a16="http://schemas.microsoft.com/office/drawing/2014/main" val="3192054348"/>
                    </a:ext>
                  </a:extLst>
                </a:gridCol>
                <a:gridCol w="1234770">
                  <a:extLst>
                    <a:ext uri="{9D8B030D-6E8A-4147-A177-3AD203B41FA5}">
                      <a16:colId xmlns:a16="http://schemas.microsoft.com/office/drawing/2014/main" val="332166238"/>
                    </a:ext>
                  </a:extLst>
                </a:gridCol>
              </a:tblGrid>
              <a:tr h="605465">
                <a:tc>
                  <a:txBody>
                    <a:bodyPr/>
                    <a:lstStyle/>
                    <a:p>
                      <a:r>
                        <a:rPr lang="en-US" dirty="0" err="1"/>
                        <a:t>StationID</a:t>
                      </a:r>
                      <a:endParaRPr lang="en-US" dirty="0"/>
                    </a:p>
                  </a:txBody>
                  <a:tcPr/>
                </a:tc>
                <a:tc>
                  <a:txBody>
                    <a:bodyPr/>
                    <a:lstStyle/>
                    <a:p>
                      <a:r>
                        <a:rPr lang="en-US" dirty="0" err="1"/>
                        <a:t>DateTime</a:t>
                      </a:r>
                      <a:endParaRPr lang="en-US" dirty="0"/>
                    </a:p>
                  </a:txBody>
                  <a:tcPr/>
                </a:tc>
                <a:tc>
                  <a:txBody>
                    <a:bodyPr/>
                    <a:lstStyle/>
                    <a:p>
                      <a:r>
                        <a:rPr lang="en-US" dirty="0"/>
                        <a:t>Pressure</a:t>
                      </a:r>
                    </a:p>
                  </a:txBody>
                  <a:tcPr/>
                </a:tc>
                <a:tc>
                  <a:txBody>
                    <a:bodyPr/>
                    <a:lstStyle/>
                    <a:p>
                      <a:r>
                        <a:rPr lang="en-US" dirty="0"/>
                        <a:t>Wind </a:t>
                      </a:r>
                      <a:r>
                        <a:rPr lang="en-US" dirty="0" err="1"/>
                        <a:t>Spd</a:t>
                      </a:r>
                      <a:endParaRPr lang="en-US" dirty="0"/>
                    </a:p>
                  </a:txBody>
                  <a:tcPr/>
                </a:tc>
                <a:tc>
                  <a:txBody>
                    <a:bodyPr/>
                    <a:lstStyle/>
                    <a:p>
                      <a:r>
                        <a:rPr lang="en-US" dirty="0"/>
                        <a:t>Wind Dir</a:t>
                      </a:r>
                    </a:p>
                  </a:txBody>
                  <a:tcPr/>
                </a:tc>
                <a:tc>
                  <a:txBody>
                    <a:bodyPr/>
                    <a:lstStyle/>
                    <a:p>
                      <a:r>
                        <a:rPr lang="en-US" dirty="0"/>
                        <a:t>Altitude</a:t>
                      </a:r>
                    </a:p>
                  </a:txBody>
                  <a:tcPr/>
                </a:tc>
                <a:tc>
                  <a:txBody>
                    <a:bodyPr/>
                    <a:lstStyle/>
                    <a:p>
                      <a:r>
                        <a:rPr lang="en-US" dirty="0"/>
                        <a:t>Temp (C)</a:t>
                      </a:r>
                    </a:p>
                  </a:txBody>
                  <a:tcPr/>
                </a:tc>
                <a:tc>
                  <a:txBody>
                    <a:bodyPr/>
                    <a:lstStyle/>
                    <a:p>
                      <a:r>
                        <a:rPr lang="en-US" dirty="0"/>
                        <a:t>R.H</a:t>
                      </a:r>
                    </a:p>
                  </a:txBody>
                  <a:tcPr/>
                </a:tc>
                <a:extLst>
                  <a:ext uri="{0D108BD9-81ED-4DB2-BD59-A6C34878D82A}">
                    <a16:rowId xmlns:a16="http://schemas.microsoft.com/office/drawing/2014/main" val="1020801541"/>
                  </a:ext>
                </a:extLst>
              </a:tr>
              <a:tr h="345980">
                <a:tc>
                  <a:txBody>
                    <a:bodyPr/>
                    <a:lstStyle/>
                    <a:p>
                      <a:r>
                        <a:rPr lang="en-US" dirty="0"/>
                        <a:t>77756</a:t>
                      </a:r>
                    </a:p>
                  </a:txBody>
                  <a:tcPr/>
                </a:tc>
                <a:tc>
                  <a:txBody>
                    <a:bodyPr/>
                    <a:lstStyle/>
                    <a:p>
                      <a:r>
                        <a:rPr lang="en-US" dirty="0"/>
                        <a:t>1965-8-8</a:t>
                      </a:r>
                    </a:p>
                  </a:txBody>
                  <a:tcPr/>
                </a:tc>
                <a:tc>
                  <a:txBody>
                    <a:bodyPr/>
                    <a:lstStyle/>
                    <a:p>
                      <a:r>
                        <a:rPr lang="en-US" dirty="0"/>
                        <a:t>1000</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3321372343"/>
                  </a:ext>
                </a:extLst>
              </a:tr>
              <a:tr h="345980">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3619622988"/>
                  </a:ext>
                </a:extLst>
              </a:tr>
              <a:tr h="345980">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2983166379"/>
                  </a:ext>
                </a:extLst>
              </a:tr>
              <a:tr h="345980">
                <a:tc>
                  <a:txBody>
                    <a:bodyPr/>
                    <a:lstStyle/>
                    <a:p>
                      <a:r>
                        <a:rPr lang="en-US" dirty="0"/>
                        <a:t>…</a:t>
                      </a:r>
                    </a:p>
                  </a:txBody>
                  <a:tcPr/>
                </a:tc>
                <a:tc>
                  <a:txBody>
                    <a:bodyPr/>
                    <a:lstStyle/>
                    <a:p>
                      <a:r>
                        <a:rPr lang="en-US" dirty="0"/>
                        <a:t>1965-8-8</a:t>
                      </a:r>
                    </a:p>
                  </a:txBody>
                  <a:tcPr/>
                </a:tc>
                <a:tc>
                  <a:txBody>
                    <a:bodyPr/>
                    <a:lstStyle/>
                    <a:p>
                      <a:r>
                        <a:rPr lang="en-US" dirty="0"/>
                        <a:t>100</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421819939"/>
                  </a:ext>
                </a:extLst>
              </a:tr>
              <a:tr h="345980">
                <a:tc>
                  <a:txBody>
                    <a:bodyPr/>
                    <a:lstStyle/>
                    <a:p>
                      <a:r>
                        <a:rPr lang="en-US" dirty="0"/>
                        <a:t>77756</a:t>
                      </a:r>
                    </a:p>
                  </a:txBody>
                  <a:tcPr/>
                </a:tc>
                <a:tc>
                  <a:txBody>
                    <a:bodyPr/>
                    <a:lstStyle/>
                    <a:p>
                      <a:r>
                        <a:rPr lang="en-US" dirty="0"/>
                        <a:t>1966-8-9</a:t>
                      </a:r>
                    </a:p>
                  </a:txBody>
                  <a:tcPr/>
                </a:tc>
                <a:tc>
                  <a:txBody>
                    <a:bodyPr/>
                    <a:lstStyle/>
                    <a:p>
                      <a:r>
                        <a:rPr lang="en-US" dirty="0"/>
                        <a:t>1000</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1048259925"/>
                  </a:ext>
                </a:extLst>
              </a:tr>
            </a:tbl>
          </a:graphicData>
        </a:graphic>
      </p:graphicFrame>
      <p:sp>
        <p:nvSpPr>
          <p:cNvPr id="8" name="TextBox 7">
            <a:extLst>
              <a:ext uri="{FF2B5EF4-FFF2-40B4-BE49-F238E27FC236}">
                <a16:creationId xmlns:a16="http://schemas.microsoft.com/office/drawing/2014/main" id="{CEDFE259-9B8E-49DD-B4E6-91076B766095}"/>
              </a:ext>
            </a:extLst>
          </p:cNvPr>
          <p:cNvSpPr txBox="1"/>
          <p:nvPr/>
        </p:nvSpPr>
        <p:spPr>
          <a:xfrm>
            <a:off x="1446335" y="4418134"/>
            <a:ext cx="8893419" cy="2031325"/>
          </a:xfrm>
          <a:prstGeom prst="rect">
            <a:avLst/>
          </a:prstGeom>
          <a:noFill/>
        </p:spPr>
        <p:txBody>
          <a:bodyPr wrap="square" rtlCol="0">
            <a:spAutoFit/>
          </a:bodyPr>
          <a:lstStyle/>
          <a:p>
            <a:r>
              <a:rPr lang="en-US" dirty="0"/>
              <a:t>In order to get a table like this, I need to repeat several information pieces of the header in the table. So I’ll need station code 77756 (for example) repeated 10 times for pressure levels 1000 to 100. Then the next 10 rows contain the same station’s data for the next date time (which will also need to be manually parsed out of the header). </a:t>
            </a:r>
          </a:p>
          <a:p>
            <a:endParaRPr lang="en-US" dirty="0"/>
          </a:p>
          <a:p>
            <a:pPr algn="ctr"/>
            <a:r>
              <a:rPr lang="en-US" dirty="0">
                <a:solidFill>
                  <a:schemeClr val="bg1"/>
                </a:solidFill>
                <a:highlight>
                  <a:srgbClr val="FFFF00"/>
                </a:highlight>
              </a:rPr>
              <a:t>This is where I need your help!!</a:t>
            </a:r>
          </a:p>
        </p:txBody>
      </p:sp>
      <p:sp>
        <p:nvSpPr>
          <p:cNvPr id="9" name="TextBox 8">
            <a:extLst>
              <a:ext uri="{FF2B5EF4-FFF2-40B4-BE49-F238E27FC236}">
                <a16:creationId xmlns:a16="http://schemas.microsoft.com/office/drawing/2014/main" id="{CA8DAA31-44BF-47EF-B213-720EB67A1D40}"/>
              </a:ext>
            </a:extLst>
          </p:cNvPr>
          <p:cNvSpPr txBox="1"/>
          <p:nvPr/>
        </p:nvSpPr>
        <p:spPr>
          <a:xfrm>
            <a:off x="914398" y="2100806"/>
            <a:ext cx="407377" cy="2569934"/>
          </a:xfrm>
          <a:prstGeom prst="rect">
            <a:avLst/>
          </a:prstGeom>
          <a:noFill/>
        </p:spPr>
        <p:txBody>
          <a:bodyPr wrap="square" rtlCol="0">
            <a:spAutoFit/>
          </a:bodyPr>
          <a:lstStyle/>
          <a:p>
            <a:r>
              <a:rPr lang="en-US" dirty="0">
                <a:solidFill>
                  <a:srgbClr val="FFFF00"/>
                </a:solidFill>
              </a:rPr>
              <a:t>0</a:t>
            </a:r>
          </a:p>
          <a:p>
            <a:endParaRPr lang="en-US" sz="600" dirty="0">
              <a:solidFill>
                <a:srgbClr val="FFFF00"/>
              </a:solidFill>
            </a:endParaRPr>
          </a:p>
          <a:p>
            <a:r>
              <a:rPr lang="en-US" dirty="0">
                <a:solidFill>
                  <a:srgbClr val="FFFF00"/>
                </a:solidFill>
              </a:rPr>
              <a:t>1</a:t>
            </a:r>
          </a:p>
          <a:p>
            <a:endParaRPr lang="en-US" sz="500" dirty="0">
              <a:solidFill>
                <a:srgbClr val="FFFF00"/>
              </a:solidFill>
            </a:endParaRPr>
          </a:p>
          <a:p>
            <a:r>
              <a:rPr lang="en-US" dirty="0">
                <a:solidFill>
                  <a:srgbClr val="FFFF00"/>
                </a:solidFill>
              </a:rPr>
              <a:t>2</a:t>
            </a:r>
          </a:p>
          <a:p>
            <a:endParaRPr lang="en-US" sz="700" dirty="0">
              <a:solidFill>
                <a:srgbClr val="FFFF00"/>
              </a:solidFill>
            </a:endParaRPr>
          </a:p>
          <a:p>
            <a:r>
              <a:rPr lang="en-US" dirty="0">
                <a:solidFill>
                  <a:srgbClr val="FFFF00"/>
                </a:solidFill>
              </a:rPr>
              <a:t>3</a:t>
            </a:r>
          </a:p>
          <a:p>
            <a:endParaRPr lang="en-US" sz="600" dirty="0">
              <a:solidFill>
                <a:srgbClr val="FFFF00"/>
              </a:solidFill>
            </a:endParaRPr>
          </a:p>
          <a:p>
            <a:r>
              <a:rPr lang="en-US" dirty="0">
                <a:solidFill>
                  <a:srgbClr val="FFFF00"/>
                </a:solidFill>
              </a:rPr>
              <a:t>4</a:t>
            </a:r>
          </a:p>
          <a:p>
            <a:endParaRPr lang="en-US" sz="700" dirty="0">
              <a:solidFill>
                <a:srgbClr val="FFFF00"/>
              </a:solidFill>
            </a:endParaRPr>
          </a:p>
          <a:p>
            <a:r>
              <a:rPr lang="en-US" dirty="0">
                <a:solidFill>
                  <a:srgbClr val="FFFF00"/>
                </a:solidFill>
              </a:rPr>
              <a:t>5</a:t>
            </a:r>
          </a:p>
          <a:p>
            <a:endParaRPr lang="en-US" dirty="0"/>
          </a:p>
        </p:txBody>
      </p:sp>
    </p:spTree>
    <p:extLst>
      <p:ext uri="{BB962C8B-B14F-4D97-AF65-F5344CB8AC3E}">
        <p14:creationId xmlns:p14="http://schemas.microsoft.com/office/powerpoint/2010/main" val="40052259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373545"/>
      </a:dk2>
      <a:lt2>
        <a:srgbClr val="BCD0E0"/>
      </a:lt2>
      <a:accent1>
        <a:srgbClr val="3494BA"/>
      </a:accent1>
      <a:accent2>
        <a:srgbClr val="58B6C0"/>
      </a:accent2>
      <a:accent3>
        <a:srgbClr val="75BDA7"/>
      </a:accent3>
      <a:accent4>
        <a:srgbClr val="7A8C8E"/>
      </a:accent4>
      <a:accent5>
        <a:srgbClr val="84ACB6"/>
      </a:accent5>
      <a:accent6>
        <a:srgbClr val="6793CD"/>
      </a:accent6>
      <a:hlink>
        <a:srgbClr val="6B9F25"/>
      </a:hlink>
      <a:folHlink>
        <a:srgbClr val="9F6715"/>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913DB040-6816-4415-960D-8178C785755E}"/>
    </a:ext>
  </a:extLst>
</a:theme>
</file>

<file path=docProps/app.xml><?xml version="1.0" encoding="utf-8"?>
<Properties xmlns="http://schemas.openxmlformats.org/officeDocument/2006/extended-properties" xmlns:vt="http://schemas.openxmlformats.org/officeDocument/2006/docPropsVTypes">
  <TotalTime>179</TotalTime>
  <Words>532</Words>
  <Application>Microsoft Office PowerPoint</Application>
  <PresentationFormat>Widescreen</PresentationFormat>
  <Paragraphs>87</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Century Gothic</vt:lpstr>
      <vt:lpstr>Savon</vt:lpstr>
      <vt:lpstr>Anemometer Project</vt:lpstr>
      <vt:lpstr>RESEARCH TOPIC  Have we experienced a change in severe *Chinook Wind Events in Boulder? </vt:lpstr>
      <vt:lpstr>Recap</vt:lpstr>
      <vt:lpstr>PowerPoint Presentation</vt:lpstr>
      <vt:lpstr>So, what’s the issue?</vt:lpstr>
      <vt:lpstr>Ideally how I want the data frame to look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Anemometer Project</dc:title>
  <dc:creator>Muntaha Pasha</dc:creator>
  <cp:lastModifiedBy>Muntaha Pasha</cp:lastModifiedBy>
  <cp:revision>3</cp:revision>
  <dcterms:created xsi:type="dcterms:W3CDTF">2021-03-12T00:29:07Z</dcterms:created>
  <dcterms:modified xsi:type="dcterms:W3CDTF">2021-03-12T20:31:54Z</dcterms:modified>
</cp:coreProperties>
</file>

<file path=docProps/thumbnail.jpeg>
</file>